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D113A9D2-9D6B-4929-AA2D-F23B5EE8CBE7}" styleName="Themed Style 2 - Accent 1">
    <a:tblBg>
      <a:fillRef idx="3">
        <a:schemeClr val="accent1"/>
      </a:fillRef>
      <a:effectRef idx="3">
        <a:schemeClr val="accent1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1">
                <a:tint val="50000"/>
              </a:schemeClr>
            </a:lnRef>
          </a:left>
          <a:right>
            <a:lnRef idx="1">
              <a:schemeClr val="accent1">
                <a:tint val="50000"/>
              </a:schemeClr>
            </a:lnRef>
          </a:right>
          <a:top>
            <a:lnRef idx="1">
              <a:schemeClr val="accent1">
                <a:tint val="50000"/>
              </a:schemeClr>
            </a:lnRef>
          </a:top>
          <a:bottom>
            <a:lnRef idx="1">
              <a:schemeClr val="accent1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aximized">
    <p:restoredLeft sz="16912" autoAdjust="0"/>
    <p:restoredTop sz="94660"/>
  </p:normalViewPr>
  <p:slideViewPr>
    <p:cSldViewPr>
      <p:cViewPr varScale="1">
        <p:scale>
          <a:sx n="42" d="100"/>
          <a:sy n="42" d="100"/>
        </p:scale>
        <p:origin x="522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32325809-171E-42F3-81BB-0398C4CF2524}" type="datetimeFigureOut">
              <a:rPr lang="en-US" smtClean="0"/>
              <a:pPr/>
              <a:t>12/10/2015</a:t>
            </a:fld>
            <a:endParaRPr lang="en-US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2025BE61-08C6-4C35-9812-FB2FFD058DB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Los </a:t>
            </a:r>
            <a:r>
              <a:rPr lang="en-US" dirty="0" err="1" smtClean="0"/>
              <a:t>Apuntes</a:t>
            </a:r>
            <a:r>
              <a:rPr lang="en-US" dirty="0" smtClean="0"/>
              <a:t>: NEGATIVE T</a:t>
            </a:r>
            <a:r>
              <a:rPr lang="es-ES_tradnl" dirty="0" smtClean="0"/>
              <a:t>ú COMMANDS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dirty="0" smtClean="0"/>
              <a:t>2nd </a:t>
            </a:r>
            <a:r>
              <a:rPr lang="es-ES_tradnl" dirty="0" err="1" smtClean="0"/>
              <a:t>Year</a:t>
            </a:r>
            <a:r>
              <a:rPr lang="es-ES_tradnl" dirty="0" smtClean="0"/>
              <a:t>	5.1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788091"/>
          </a:xfrm>
        </p:spPr>
        <p:txBody>
          <a:bodyPr>
            <a:normAutofit lnSpcReduction="10000"/>
          </a:bodyPr>
          <a:lstStyle/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know</a:t>
            </a:r>
            <a:r>
              <a:rPr lang="es-ES_tradnl" dirty="0" smtClean="0"/>
              <a:t>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vocab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sepas el vocabulario!</a:t>
            </a:r>
            <a:endParaRPr lang="en-US" dirty="0" smtClean="0">
              <a:solidFill>
                <a:schemeClr val="accent1"/>
              </a:solidFill>
            </a:endParaRP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be</a:t>
            </a:r>
            <a:r>
              <a:rPr lang="es-ES_tradnl" dirty="0" smtClean="0"/>
              <a:t> </a:t>
            </a:r>
            <a:r>
              <a:rPr lang="es-ES_tradnl" dirty="0" err="1" smtClean="0"/>
              <a:t>mad</a:t>
            </a:r>
            <a:r>
              <a:rPr lang="es-ES_tradnl" dirty="0" smtClean="0"/>
              <a:t> (enojado)!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estés enojado!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 </a:t>
            </a:r>
            <a:r>
              <a:rPr lang="es-ES_tradnl" dirty="0" err="1" smtClean="0"/>
              <a:t>be</a:t>
            </a:r>
            <a:r>
              <a:rPr lang="es-ES_tradnl" dirty="0" smtClean="0"/>
              <a:t> mean </a:t>
            </a:r>
            <a:r>
              <a:rPr lang="es-ES_tradnl" sz="2400" dirty="0" smtClean="0"/>
              <a:t>(antipático)!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seas antipático!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be</a:t>
            </a:r>
            <a:r>
              <a:rPr lang="es-ES_tradnl" dirty="0" smtClean="0"/>
              <a:t> </a:t>
            </a:r>
            <a:r>
              <a:rPr lang="es-ES_tradnl" dirty="0" err="1" smtClean="0"/>
              <a:t>bad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seas malo!</a:t>
            </a:r>
            <a:endParaRPr lang="en-US" dirty="0" smtClean="0">
              <a:solidFill>
                <a:schemeClr val="accent1"/>
              </a:solidFill>
            </a:endParaRP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go</a:t>
            </a:r>
            <a:r>
              <a:rPr lang="es-ES_tradnl" dirty="0" smtClean="0"/>
              <a:t> </a:t>
            </a:r>
            <a:r>
              <a:rPr lang="es-ES_tradnl" dirty="0" err="1" smtClean="0"/>
              <a:t>to</a:t>
            </a:r>
            <a:r>
              <a:rPr lang="es-ES_tradnl" dirty="0" smtClean="0"/>
              <a:t>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library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vayas a la biblioteca!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give</a:t>
            </a:r>
            <a:r>
              <a:rPr lang="es-ES_tradnl" dirty="0" smtClean="0"/>
              <a:t> me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book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me des el libro!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458200" cy="1143000"/>
          </a:xfrm>
        </p:spPr>
        <p:txBody>
          <a:bodyPr>
            <a:normAutofit fontScale="90000"/>
          </a:bodyPr>
          <a:lstStyle/>
          <a:p>
            <a:r>
              <a:rPr lang="es-ES_tradnl" dirty="0" smtClean="0"/>
              <a:t>¡La práctica – los verbos irregulares!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7" dur="20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12" dur="20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17" dur="20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22" dur="20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27" dur="20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32" dur="20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37" dur="20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42" dur="2000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47" dur="2000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52" dur="2000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57" dur="2000"/>
                                        <p:tgtEl>
                                          <p:spTgt spid="2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6" presetClass="entr" presetSubtype="2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Horizontal)">
                                      <p:cBhvr>
                                        <p:cTn id="62" dur="2000"/>
                                        <p:tgtEl>
                                          <p:spTgt spid="2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make</a:t>
            </a:r>
            <a:r>
              <a:rPr lang="es-ES_tradnl" dirty="0" smtClean="0"/>
              <a:t>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bed</a:t>
            </a:r>
            <a:r>
              <a:rPr lang="es-ES_tradnl" dirty="0" smtClean="0"/>
              <a:t>! 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hagas la cama!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set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table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pongas la mesa!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leave</a:t>
            </a:r>
            <a:r>
              <a:rPr lang="es-ES_tradnl" dirty="0" smtClean="0"/>
              <a:t> (salir) </a:t>
            </a:r>
            <a:r>
              <a:rPr lang="es-ES_tradnl" dirty="0" err="1" smtClean="0"/>
              <a:t>from</a:t>
            </a:r>
            <a:r>
              <a:rPr lang="es-ES_tradnl" dirty="0" smtClean="0"/>
              <a:t> </a:t>
            </a:r>
            <a:r>
              <a:rPr lang="es-ES_tradnl" dirty="0" err="1" smtClean="0"/>
              <a:t>class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salgas de la clase!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tell</a:t>
            </a:r>
            <a:r>
              <a:rPr lang="es-ES_tradnl" dirty="0" smtClean="0"/>
              <a:t> me!</a:t>
            </a:r>
            <a:endParaRPr lang="es-ES_tradnl" dirty="0" smtClean="0"/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</a:t>
            </a:r>
            <a:r>
              <a:rPr lang="es-ES_tradnl" dirty="0" smtClean="0">
                <a:solidFill>
                  <a:schemeClr val="accent1"/>
                </a:solidFill>
              </a:rPr>
              <a:t>me digas!</a:t>
            </a:r>
            <a:endParaRPr lang="es-ES_tradnl" dirty="0" smtClean="0">
              <a:solidFill>
                <a:schemeClr val="accent1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Más Práctica – ¡Ten cuidado!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953000" y="2057400"/>
            <a:ext cx="3456395" cy="52322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>
            <a:spAutoFit/>
          </a:bodyPr>
          <a:lstStyle/>
          <a:p>
            <a:r>
              <a:rPr lang="es-ES_tradnl" sz="2800" dirty="0" smtClean="0"/>
              <a:t>YO – O – OPPOSITE</a:t>
            </a:r>
            <a:endParaRPr lang="en-US" sz="2800" dirty="0"/>
          </a:p>
        </p:txBody>
      </p:sp>
      <p:sp>
        <p:nvSpPr>
          <p:cNvPr id="5" name="Multiply 4"/>
          <p:cNvSpPr/>
          <p:nvPr/>
        </p:nvSpPr>
        <p:spPr>
          <a:xfrm>
            <a:off x="5943600" y="1905000"/>
            <a:ext cx="228600" cy="762000"/>
          </a:xfrm>
          <a:prstGeom prst="mathMultiply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  <p:bldP spid="5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_tradnl" sz="6000" dirty="0" err="1" smtClean="0">
                <a:solidFill>
                  <a:schemeClr val="accent1"/>
                </a:solidFill>
              </a:rPr>
              <a:t>To</a:t>
            </a:r>
            <a:r>
              <a:rPr lang="es-ES_tradnl" sz="6000" dirty="0" smtClean="0">
                <a:solidFill>
                  <a:schemeClr val="accent1"/>
                </a:solidFill>
              </a:rPr>
              <a:t> </a:t>
            </a:r>
            <a:r>
              <a:rPr lang="es-ES_tradnl" sz="6000" dirty="0" err="1" smtClean="0">
                <a:solidFill>
                  <a:schemeClr val="accent1"/>
                </a:solidFill>
              </a:rPr>
              <a:t>tell</a:t>
            </a:r>
            <a:r>
              <a:rPr lang="es-ES_tradnl" sz="6000" dirty="0" smtClean="0">
                <a:solidFill>
                  <a:schemeClr val="accent1"/>
                </a:solidFill>
              </a:rPr>
              <a:t> </a:t>
            </a:r>
            <a:r>
              <a:rPr lang="es-ES_tradnl" sz="6000" dirty="0" err="1" smtClean="0">
                <a:solidFill>
                  <a:schemeClr val="accent1"/>
                </a:solidFill>
              </a:rPr>
              <a:t>someone</a:t>
            </a:r>
            <a:r>
              <a:rPr lang="es-ES_tradnl" sz="6000" dirty="0" smtClean="0">
                <a:solidFill>
                  <a:schemeClr val="accent1"/>
                </a:solidFill>
              </a:rPr>
              <a:t> </a:t>
            </a:r>
            <a:r>
              <a:rPr lang="es-ES_tradnl" sz="6000" b="1" dirty="0" smtClean="0"/>
              <a:t>NOT</a:t>
            </a:r>
            <a:r>
              <a:rPr lang="es-ES_tradnl" sz="6000" dirty="0" smtClean="0">
                <a:solidFill>
                  <a:schemeClr val="accent1"/>
                </a:solidFill>
              </a:rPr>
              <a:t> </a:t>
            </a:r>
            <a:r>
              <a:rPr lang="es-ES_tradnl" sz="6000" dirty="0" err="1" smtClean="0">
                <a:solidFill>
                  <a:schemeClr val="accent1"/>
                </a:solidFill>
              </a:rPr>
              <a:t>to</a:t>
            </a:r>
            <a:r>
              <a:rPr lang="es-ES_tradnl" sz="6000" dirty="0" smtClean="0">
                <a:solidFill>
                  <a:schemeClr val="accent1"/>
                </a:solidFill>
              </a:rPr>
              <a:t> do </a:t>
            </a:r>
            <a:r>
              <a:rPr lang="es-ES_tradnl" sz="6000" dirty="0" err="1" smtClean="0">
                <a:solidFill>
                  <a:schemeClr val="accent1"/>
                </a:solidFill>
              </a:rPr>
              <a:t>something</a:t>
            </a:r>
            <a:r>
              <a:rPr lang="es-ES_tradnl" sz="6000" dirty="0" smtClean="0">
                <a:solidFill>
                  <a:schemeClr val="accent1"/>
                </a:solidFill>
              </a:rPr>
              <a:t>!</a:t>
            </a:r>
            <a:endParaRPr lang="en-US" sz="6000" dirty="0">
              <a:solidFill>
                <a:schemeClr val="accent1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err="1" smtClean="0"/>
              <a:t>What</a:t>
            </a:r>
            <a:r>
              <a:rPr lang="es-ES_tradnl" dirty="0" smtClean="0"/>
              <a:t> are </a:t>
            </a:r>
            <a:r>
              <a:rPr lang="es-ES_tradnl" dirty="0" err="1" smtClean="0"/>
              <a:t>Negative</a:t>
            </a:r>
            <a:r>
              <a:rPr lang="es-ES_tradnl" dirty="0" smtClean="0"/>
              <a:t> Tú </a:t>
            </a:r>
            <a:r>
              <a:rPr lang="es-ES_tradnl" dirty="0" err="1" smtClean="0"/>
              <a:t>Commands</a:t>
            </a:r>
            <a:r>
              <a:rPr lang="es-ES_tradnl" dirty="0" smtClean="0"/>
              <a:t> </a:t>
            </a:r>
            <a:r>
              <a:rPr lang="es-ES_tradnl" dirty="0" err="1" smtClean="0"/>
              <a:t>used</a:t>
            </a:r>
            <a:r>
              <a:rPr lang="es-ES_tradnl" dirty="0" smtClean="0"/>
              <a:t> </a:t>
            </a:r>
            <a:r>
              <a:rPr lang="es-ES_tradnl" dirty="0" err="1" smtClean="0"/>
              <a:t>for</a:t>
            </a:r>
            <a:r>
              <a:rPr lang="es-ES_tradnl" dirty="0" smtClean="0"/>
              <a:t>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800" decel="1000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800" decel="100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800" decel="100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800" decel="100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200" accel="1000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urved Right Arrow 13"/>
          <p:cNvSpPr/>
          <p:nvPr/>
        </p:nvSpPr>
        <p:spPr>
          <a:xfrm rot="9484910">
            <a:off x="7407061" y="2605856"/>
            <a:ext cx="1524000" cy="3236904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_tradnl" sz="2800" dirty="0" err="1" smtClean="0"/>
              <a:t>Follow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these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steps</a:t>
            </a:r>
            <a:r>
              <a:rPr lang="es-ES_tradnl" sz="2800" dirty="0" smtClean="0"/>
              <a:t>!</a:t>
            </a:r>
          </a:p>
          <a:p>
            <a:pPr lvl="1"/>
            <a:r>
              <a:rPr lang="es-ES_tradnl" sz="2800" dirty="0" smtClean="0"/>
              <a:t>1. </a:t>
            </a:r>
            <a:r>
              <a:rPr lang="es-ES_tradnl" sz="2800" dirty="0" err="1" smtClean="0"/>
              <a:t>Go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to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the</a:t>
            </a:r>
            <a:r>
              <a:rPr lang="es-ES_tradnl" sz="2800" dirty="0" smtClean="0"/>
              <a:t> _______ </a:t>
            </a:r>
            <a:r>
              <a:rPr lang="es-ES_tradnl" sz="2800" dirty="0" err="1" smtClean="0"/>
              <a:t>form</a:t>
            </a:r>
            <a:r>
              <a:rPr lang="es-ES_tradnl" sz="2800" dirty="0" smtClean="0"/>
              <a:t> of </a:t>
            </a:r>
            <a:r>
              <a:rPr lang="es-ES_tradnl" sz="2800" dirty="0" err="1" smtClean="0"/>
              <a:t>the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verb</a:t>
            </a:r>
            <a:r>
              <a:rPr lang="es-ES_tradnl" sz="2800" dirty="0" smtClean="0"/>
              <a:t>.</a:t>
            </a:r>
          </a:p>
          <a:p>
            <a:pPr lvl="1"/>
            <a:r>
              <a:rPr lang="es-ES_tradnl" sz="2800" dirty="0" smtClean="0"/>
              <a:t>2. </a:t>
            </a:r>
            <a:r>
              <a:rPr lang="es-ES_tradnl" sz="2800" dirty="0" err="1" smtClean="0"/>
              <a:t>Drop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the</a:t>
            </a:r>
            <a:r>
              <a:rPr lang="es-ES_tradnl" sz="2800" dirty="0" smtClean="0"/>
              <a:t> ________ </a:t>
            </a:r>
            <a:r>
              <a:rPr lang="es-ES_tradnl" sz="2800" dirty="0" err="1" smtClean="0"/>
              <a:t>ending</a:t>
            </a:r>
            <a:r>
              <a:rPr lang="es-ES_tradnl" sz="2800" dirty="0" smtClean="0"/>
              <a:t> of </a:t>
            </a:r>
            <a:r>
              <a:rPr lang="es-ES_tradnl" sz="2800" dirty="0" err="1" smtClean="0"/>
              <a:t>the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verb</a:t>
            </a:r>
            <a:r>
              <a:rPr lang="es-ES_tradnl" sz="2800" dirty="0" smtClean="0"/>
              <a:t>.</a:t>
            </a:r>
          </a:p>
          <a:p>
            <a:pPr lvl="1"/>
            <a:r>
              <a:rPr lang="es-ES_tradnl" sz="2800" dirty="0" smtClean="0"/>
              <a:t>3. </a:t>
            </a:r>
            <a:r>
              <a:rPr lang="es-ES_tradnl" sz="2800" dirty="0" err="1" smtClean="0"/>
              <a:t>For</a:t>
            </a:r>
            <a:r>
              <a:rPr lang="es-ES_tradnl" sz="2800" dirty="0" smtClean="0"/>
              <a:t> –AR </a:t>
            </a:r>
            <a:r>
              <a:rPr lang="es-ES_tradnl" sz="2800" dirty="0" err="1" smtClean="0"/>
              <a:t>verbs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add</a:t>
            </a:r>
            <a:r>
              <a:rPr lang="es-ES_tradnl" sz="2800" dirty="0" smtClean="0"/>
              <a:t>__________</a:t>
            </a:r>
          </a:p>
          <a:p>
            <a:pPr lvl="2">
              <a:buNone/>
            </a:pPr>
            <a:r>
              <a:rPr lang="es-ES_tradnl" sz="2800" dirty="0" smtClean="0"/>
              <a:t>		 </a:t>
            </a:r>
            <a:r>
              <a:rPr lang="es-ES_tradnl" sz="2800" dirty="0" err="1" smtClean="0"/>
              <a:t>For</a:t>
            </a:r>
            <a:r>
              <a:rPr lang="es-ES_tradnl" sz="2800" dirty="0" smtClean="0"/>
              <a:t> –ER/IR </a:t>
            </a:r>
            <a:r>
              <a:rPr lang="es-ES_tradnl" sz="2800" dirty="0" err="1" smtClean="0"/>
              <a:t>verbs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add</a:t>
            </a:r>
            <a:r>
              <a:rPr lang="es-ES_tradnl" sz="2800" dirty="0" smtClean="0"/>
              <a:t> ___________</a:t>
            </a:r>
          </a:p>
          <a:p>
            <a:pPr lvl="1"/>
            <a:r>
              <a:rPr lang="es-ES_tradnl" sz="2800" dirty="0" smtClean="0"/>
              <a:t>4.Put </a:t>
            </a:r>
            <a:r>
              <a:rPr lang="es-ES_tradnl" sz="2800" dirty="0" err="1" smtClean="0"/>
              <a:t>the</a:t>
            </a:r>
            <a:r>
              <a:rPr lang="es-ES_tradnl" sz="2800" dirty="0" smtClean="0"/>
              <a:t> ________ in </a:t>
            </a:r>
            <a:r>
              <a:rPr lang="es-ES_tradnl" sz="2800" dirty="0" err="1" smtClean="0"/>
              <a:t>front</a:t>
            </a:r>
            <a:r>
              <a:rPr lang="es-ES_tradnl" sz="2800" dirty="0" smtClean="0"/>
              <a:t> of </a:t>
            </a:r>
            <a:r>
              <a:rPr lang="es-ES_tradnl" sz="2800" dirty="0" err="1" smtClean="0"/>
              <a:t>the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changed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verb</a:t>
            </a:r>
            <a:r>
              <a:rPr lang="es-ES_tradnl" sz="2800" dirty="0" smtClean="0"/>
              <a:t>!</a:t>
            </a:r>
          </a:p>
          <a:p>
            <a:pPr lvl="1"/>
            <a:r>
              <a:rPr lang="es-ES_tradnl" sz="2800" dirty="0" smtClean="0"/>
              <a:t>5.State </a:t>
            </a:r>
            <a:r>
              <a:rPr lang="es-ES_tradnl" sz="2800" dirty="0" err="1" smtClean="0"/>
              <a:t>the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negative</a:t>
            </a:r>
            <a:r>
              <a:rPr lang="es-ES_tradnl" sz="2800" dirty="0" smtClean="0"/>
              <a:t> </a:t>
            </a:r>
            <a:r>
              <a:rPr lang="es-ES_tradnl" sz="2800" dirty="0" err="1" smtClean="0"/>
              <a:t>command</a:t>
            </a:r>
            <a:r>
              <a:rPr lang="es-ES_tradnl" sz="2800" dirty="0" smtClean="0"/>
              <a:t>!</a:t>
            </a:r>
            <a:endParaRPr lang="en-US" sz="2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err="1" smtClean="0"/>
              <a:t>How</a:t>
            </a:r>
            <a:r>
              <a:rPr lang="es-ES_tradnl" dirty="0" smtClean="0"/>
              <a:t> do </a:t>
            </a:r>
            <a:r>
              <a:rPr lang="es-ES_tradnl" dirty="0" err="1" smtClean="0"/>
              <a:t>you</a:t>
            </a:r>
            <a:r>
              <a:rPr lang="es-ES_tradnl" dirty="0" smtClean="0"/>
              <a:t> </a:t>
            </a:r>
            <a:r>
              <a:rPr lang="es-ES_tradnl" dirty="0" err="1" smtClean="0"/>
              <a:t>form</a:t>
            </a:r>
            <a:r>
              <a:rPr lang="es-ES_tradnl" dirty="0" smtClean="0"/>
              <a:t> </a:t>
            </a:r>
            <a:r>
              <a:rPr lang="es-ES_tradnl" dirty="0" err="1" smtClean="0"/>
              <a:t>the</a:t>
            </a:r>
            <a:r>
              <a:rPr lang="es-ES_tradnl" dirty="0" smtClean="0">
                <a:solidFill>
                  <a:schemeClr val="tx1"/>
                </a:solidFill>
              </a:rPr>
              <a:t> REGULAR </a:t>
            </a:r>
            <a:r>
              <a:rPr lang="es-ES_tradnl" dirty="0" err="1" smtClean="0"/>
              <a:t>negative</a:t>
            </a:r>
            <a:r>
              <a:rPr lang="es-ES_tradnl" dirty="0" smtClean="0"/>
              <a:t> Tú </a:t>
            </a:r>
            <a:r>
              <a:rPr lang="es-ES_tradnl" dirty="0" err="1" smtClean="0"/>
              <a:t>Commands</a:t>
            </a:r>
            <a:r>
              <a:rPr lang="es-ES_tradnl" dirty="0" smtClean="0"/>
              <a:t>? 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5334000"/>
            <a:ext cx="8760732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lvl="0" algn="ctr"/>
            <a:r>
              <a:rPr lang="en-US" sz="5400" b="1" cap="all" spc="0" dirty="0" err="1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Yo</a:t>
            </a:r>
            <a:r>
              <a:rPr lang="en-US" sz="54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 – O- OPPOSITE </a:t>
            </a:r>
            <a:r>
              <a:rPr lang="en-US" sz="4400" b="1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(</a:t>
            </a:r>
            <a:r>
              <a:rPr lang="en-US" sz="3200" b="1" cap="all" dirty="0" err="1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tú</a:t>
            </a:r>
            <a:r>
              <a:rPr lang="en-US" sz="3200" b="1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 form</a:t>
            </a:r>
            <a:r>
              <a:rPr lang="en-US" sz="4400" b="1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)</a:t>
            </a:r>
            <a:endParaRPr lang="en-US" sz="3200" b="1" cap="all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  <a:p>
            <a:pPr algn="ctr"/>
            <a:endParaRPr lang="en-US" sz="5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971800" y="3657600"/>
            <a:ext cx="1066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NO</a:t>
            </a:r>
            <a:endParaRPr lang="en-US" sz="4000" dirty="0">
              <a:solidFill>
                <a:schemeClr val="accent1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3657600" y="1806714"/>
            <a:ext cx="1066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err="1" smtClean="0">
                <a:solidFill>
                  <a:schemeClr val="accent1"/>
                </a:solidFill>
              </a:rPr>
              <a:t>Yo</a:t>
            </a:r>
            <a:endParaRPr lang="en-US" sz="4000" dirty="0">
              <a:solidFill>
                <a:schemeClr val="accent1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3505200" y="2263914"/>
            <a:ext cx="1066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“o”</a:t>
            </a:r>
            <a:endParaRPr lang="en-US" sz="4000" dirty="0">
              <a:solidFill>
                <a:schemeClr val="accent1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791200" y="3178314"/>
            <a:ext cx="1066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smtClean="0">
                <a:solidFill>
                  <a:schemeClr val="accent1"/>
                </a:solidFill>
              </a:rPr>
              <a:t>as</a:t>
            </a:r>
            <a:endParaRPr lang="en-US" sz="4000" dirty="0">
              <a:solidFill>
                <a:schemeClr val="accent1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029200" y="2667000"/>
            <a:ext cx="10668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 err="1" smtClean="0">
                <a:solidFill>
                  <a:schemeClr val="accent1"/>
                </a:solidFill>
              </a:rPr>
              <a:t>es</a:t>
            </a:r>
            <a:endParaRPr lang="en-US" sz="4000" dirty="0">
              <a:solidFill>
                <a:schemeClr val="accent1"/>
              </a:solidFill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1976460" y="5325070"/>
            <a:ext cx="130014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s-ES_tradnl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X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2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7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2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7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58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9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8" dur="2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" grpId="0" animBg="1"/>
      <p:bldP spid="2" grpId="0" uiExpand="1" build="p"/>
      <p:bldP spid="4" grpId="0"/>
      <p:bldP spid="7" grpId="0"/>
      <p:bldP spid="8" grpId="0"/>
      <p:bldP spid="9" grpId="0"/>
      <p:bldP spid="10" grpId="0"/>
      <p:bldP spid="11" grpId="0"/>
      <p:bldP spid="13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187094" y="379274"/>
            <a:ext cx="8541120" cy="175432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lvl="0" algn="ctr"/>
            <a:r>
              <a:rPr lang="en-US" sz="5400" b="1" cap="all" spc="0" dirty="0" err="1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Yo</a:t>
            </a:r>
            <a:r>
              <a:rPr lang="en-US" sz="54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 – O- OPPOSITE </a:t>
            </a:r>
            <a:r>
              <a:rPr lang="en-US" sz="4000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(</a:t>
            </a:r>
            <a:r>
              <a:rPr lang="en-US" sz="2800" cap="all" dirty="0" err="1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tú</a:t>
            </a:r>
            <a:r>
              <a:rPr lang="en-US" sz="2800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 form</a:t>
            </a:r>
            <a:r>
              <a:rPr lang="en-US" sz="4000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)</a:t>
            </a:r>
            <a:r>
              <a:rPr lang="en-US" sz="5400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/>
            </a:r>
            <a:br>
              <a:rPr lang="en-US" sz="5400" cap="all" dirty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</a:br>
            <a:endParaRPr lang="en-US" sz="5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23726916"/>
              </p:ext>
            </p:extLst>
          </p:nvPr>
        </p:nvGraphicFramePr>
        <p:xfrm>
          <a:off x="1143000" y="1371600"/>
          <a:ext cx="6629400" cy="4511040"/>
        </p:xfrm>
        <a:graphic>
          <a:graphicData uri="http://schemas.openxmlformats.org/drawingml/2006/table">
            <a:tbl>
              <a:tblPr firstRow="1" bandRow="1">
                <a:tableStyleId>{D113A9D2-9D6B-4929-AA2D-F23B5EE8CBE7}</a:tableStyleId>
              </a:tblPr>
              <a:tblGrid>
                <a:gridCol w="2209800"/>
                <a:gridCol w="2209800"/>
                <a:gridCol w="2209800"/>
              </a:tblGrid>
              <a:tr h="990600">
                <a:tc>
                  <a:txBody>
                    <a:bodyPr/>
                    <a:lstStyle/>
                    <a:p>
                      <a:pPr algn="ctr"/>
                      <a:r>
                        <a:rPr lang="es-ES_tradnl" sz="2400" dirty="0" err="1" smtClean="0"/>
                        <a:t>Infinitive</a:t>
                      </a:r>
                      <a:endParaRPr lang="en-US" sz="2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_tradnl" sz="2400" dirty="0" smtClean="0"/>
                        <a:t>Yo </a:t>
                      </a:r>
                      <a:r>
                        <a:rPr lang="es-ES_tradnl" sz="2400" dirty="0" err="1" smtClean="0"/>
                        <a:t>form</a:t>
                      </a:r>
                      <a:r>
                        <a:rPr lang="es-ES_tradnl" sz="2400" dirty="0" smtClean="0"/>
                        <a:t> (</a:t>
                      </a:r>
                      <a:r>
                        <a:rPr lang="es-ES_tradnl" sz="2400" dirty="0" err="1" smtClean="0"/>
                        <a:t>Drop</a:t>
                      </a:r>
                      <a:r>
                        <a:rPr lang="es-ES_tradnl" sz="2400" baseline="0" dirty="0" smtClean="0"/>
                        <a:t> </a:t>
                      </a:r>
                      <a:r>
                        <a:rPr lang="es-ES_tradnl" sz="2400" baseline="0" dirty="0" err="1" smtClean="0"/>
                        <a:t>the</a:t>
                      </a:r>
                      <a:r>
                        <a:rPr lang="es-ES_tradnl" sz="2400" baseline="0" dirty="0" smtClean="0"/>
                        <a:t> “o”)</a:t>
                      </a:r>
                      <a:endParaRPr lang="en-US" sz="2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s-ES_tradnl" sz="2400" dirty="0" err="1" smtClean="0"/>
                        <a:t>Negative</a:t>
                      </a:r>
                      <a:r>
                        <a:rPr lang="es-ES_tradnl" sz="2400" dirty="0" smtClean="0"/>
                        <a:t> Tú </a:t>
                      </a:r>
                      <a:r>
                        <a:rPr lang="es-ES_tradnl" sz="2400" dirty="0" err="1" smtClean="0"/>
                        <a:t>Command</a:t>
                      </a:r>
                      <a:endParaRPr lang="en-US" sz="24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43000">
                <a:tc>
                  <a:txBody>
                    <a:bodyPr/>
                    <a:lstStyle/>
                    <a:p>
                      <a:r>
                        <a:rPr lang="es-ES_tradnl" sz="3600" dirty="0" smtClean="0"/>
                        <a:t>Hablar</a:t>
                      </a:r>
                      <a:endParaRPr lang="en-US" sz="3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Hablo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No </a:t>
                      </a:r>
                      <a:r>
                        <a:rPr lang="en-US" dirty="0" err="1" smtClean="0"/>
                        <a:t>hables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43000">
                <a:tc>
                  <a:txBody>
                    <a:bodyPr/>
                    <a:lstStyle/>
                    <a:p>
                      <a:r>
                        <a:rPr lang="es-ES_tradnl" sz="3600" dirty="0" smtClean="0"/>
                        <a:t>Volver</a:t>
                      </a:r>
                      <a:r>
                        <a:rPr lang="es-ES_tradnl" sz="3600" baseline="0" dirty="0" smtClean="0"/>
                        <a:t> (0</a:t>
                      </a:r>
                      <a:r>
                        <a:rPr lang="es-ES_tradnl" sz="3600" baseline="0" dirty="0" smtClean="0">
                          <a:sym typeface="Wingdings" pitchFamily="2" charset="2"/>
                        </a:rPr>
                        <a:t>UE)</a:t>
                      </a:r>
                      <a:endParaRPr lang="en-US" sz="3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Vuelvo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 No </a:t>
                      </a:r>
                      <a:r>
                        <a:rPr lang="en-US" dirty="0" err="1" smtClean="0"/>
                        <a:t>Vuelvas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143000">
                <a:tc>
                  <a:txBody>
                    <a:bodyPr/>
                    <a:lstStyle/>
                    <a:p>
                      <a:r>
                        <a:rPr lang="en-US" sz="3600" dirty="0" err="1" smtClean="0"/>
                        <a:t>Venir</a:t>
                      </a:r>
                      <a:r>
                        <a:rPr lang="en-US" sz="3600" dirty="0" smtClean="0"/>
                        <a:t> (</a:t>
                      </a:r>
                      <a:r>
                        <a:rPr lang="en-US" sz="3600" dirty="0" err="1" smtClean="0"/>
                        <a:t>yo</a:t>
                      </a:r>
                      <a:r>
                        <a:rPr lang="en-US" sz="3600" dirty="0" smtClean="0"/>
                        <a:t>-go)</a:t>
                      </a:r>
                      <a:endParaRPr lang="en-US" sz="3600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Vengo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 No </a:t>
                      </a:r>
                      <a:r>
                        <a:rPr lang="en-US" dirty="0" err="1" smtClean="0"/>
                        <a:t>Vengas</a:t>
                      </a:r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Rectangle 5"/>
          <p:cNvSpPr/>
          <p:nvPr/>
        </p:nvSpPr>
        <p:spPr>
          <a:xfrm>
            <a:off x="1676400" y="381000"/>
            <a:ext cx="130014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s-ES_tradnl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X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err="1" smtClean="0"/>
              <a:t>Change</a:t>
            </a:r>
            <a:r>
              <a:rPr lang="es-ES_tradnl" dirty="0" smtClean="0"/>
              <a:t>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err="1" smtClean="0"/>
              <a:t>following</a:t>
            </a:r>
            <a:r>
              <a:rPr lang="es-ES_tradnl" dirty="0" smtClean="0"/>
              <a:t> </a:t>
            </a:r>
            <a:r>
              <a:rPr lang="es-ES_tradnl" dirty="0" err="1" smtClean="0"/>
              <a:t>infinitives</a:t>
            </a:r>
            <a:r>
              <a:rPr lang="es-ES_tradnl" dirty="0" smtClean="0"/>
              <a:t> </a:t>
            </a:r>
            <a:r>
              <a:rPr lang="es-ES_tradnl" dirty="0" err="1" smtClean="0"/>
              <a:t>into</a:t>
            </a:r>
            <a:r>
              <a:rPr lang="es-ES_tradnl" dirty="0" smtClean="0"/>
              <a:t> </a:t>
            </a:r>
            <a:r>
              <a:rPr lang="es-ES_tradnl" dirty="0" err="1" smtClean="0"/>
              <a:t>negative</a:t>
            </a:r>
            <a:r>
              <a:rPr lang="es-ES_tradnl" dirty="0" smtClean="0"/>
              <a:t> Tú </a:t>
            </a:r>
            <a:r>
              <a:rPr lang="es-ES_tradnl" dirty="0" err="1" smtClean="0"/>
              <a:t>Commands</a:t>
            </a:r>
            <a:endParaRPr lang="es-ES_tradnl" dirty="0" smtClean="0"/>
          </a:p>
          <a:p>
            <a:pPr lvl="1"/>
            <a:r>
              <a:rPr lang="es-ES_tradnl" sz="3600" dirty="0" smtClean="0"/>
              <a:t>1. Usar 		___________________</a:t>
            </a:r>
          </a:p>
          <a:p>
            <a:pPr lvl="1"/>
            <a:r>
              <a:rPr lang="es-ES_tradnl" sz="3600" dirty="0" smtClean="0"/>
              <a:t>2. Bailar		___________________</a:t>
            </a:r>
          </a:p>
          <a:p>
            <a:pPr lvl="1"/>
            <a:r>
              <a:rPr lang="es-ES_tradnl" sz="3600" dirty="0" smtClean="0"/>
              <a:t>3. Beber		___________________</a:t>
            </a:r>
          </a:p>
          <a:p>
            <a:pPr lvl="1"/>
            <a:r>
              <a:rPr lang="es-ES_tradnl" sz="3600" dirty="0" smtClean="0"/>
              <a:t>4. Comer		___________________</a:t>
            </a:r>
          </a:p>
          <a:p>
            <a:pPr lvl="1"/>
            <a:r>
              <a:rPr lang="es-ES_tradnl" sz="3600" dirty="0" smtClean="0"/>
              <a:t>5. Mirar		___________________</a:t>
            </a:r>
            <a:endParaRPr lang="en-US" sz="36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381000" y="-76200"/>
            <a:ext cx="8229600" cy="1143000"/>
          </a:xfrm>
        </p:spPr>
        <p:txBody>
          <a:bodyPr/>
          <a:lstStyle/>
          <a:p>
            <a:r>
              <a:rPr lang="en-US" dirty="0" smtClean="0"/>
              <a:t>¡La pr</a:t>
            </a:r>
            <a:r>
              <a:rPr lang="es-ES_tradnl" dirty="0" err="1" smtClean="0"/>
              <a:t>áctica</a:t>
            </a:r>
            <a:r>
              <a:rPr lang="es-ES_tradnl" dirty="0" smtClean="0"/>
              <a:t>!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4572000" y="2173069"/>
            <a:ext cx="259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3600" dirty="0" smtClean="0">
                <a:solidFill>
                  <a:schemeClr val="accent5"/>
                </a:solidFill>
              </a:rPr>
              <a:t>No uses</a:t>
            </a:r>
            <a:endParaRPr lang="en-US" sz="3600" dirty="0">
              <a:solidFill>
                <a:schemeClr val="accent5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4648200" y="2858869"/>
            <a:ext cx="259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3600" dirty="0" smtClean="0">
                <a:solidFill>
                  <a:schemeClr val="accent5"/>
                </a:solidFill>
              </a:rPr>
              <a:t>No bailes</a:t>
            </a:r>
            <a:endParaRPr lang="en-US" sz="3600" dirty="0">
              <a:solidFill>
                <a:schemeClr val="accent5"/>
              </a:solidFill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572000" y="3429000"/>
            <a:ext cx="259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3600" dirty="0" smtClean="0">
                <a:solidFill>
                  <a:schemeClr val="accent5"/>
                </a:solidFill>
              </a:rPr>
              <a:t>No bebas</a:t>
            </a:r>
            <a:endParaRPr lang="en-US" sz="3600" dirty="0">
              <a:solidFill>
                <a:schemeClr val="accent5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572000" y="4001869"/>
            <a:ext cx="259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3600" dirty="0" smtClean="0">
                <a:solidFill>
                  <a:schemeClr val="accent5"/>
                </a:solidFill>
              </a:rPr>
              <a:t>No comas</a:t>
            </a:r>
            <a:endParaRPr lang="en-US" sz="3600" dirty="0">
              <a:solidFill>
                <a:schemeClr val="accent5"/>
              </a:solidFill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648200" y="4572000"/>
            <a:ext cx="259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3600" dirty="0" smtClean="0">
                <a:solidFill>
                  <a:schemeClr val="accent5"/>
                </a:solidFill>
              </a:rPr>
              <a:t>No mires</a:t>
            </a:r>
            <a:endParaRPr lang="en-US" sz="3600" dirty="0">
              <a:solidFill>
                <a:schemeClr val="accent5"/>
              </a:solidFill>
            </a:endParaRPr>
          </a:p>
        </p:txBody>
      </p:sp>
      <p:sp>
        <p:nvSpPr>
          <p:cNvPr id="9" name="Title 3"/>
          <p:cNvSpPr txBox="1">
            <a:spLocks/>
          </p:cNvSpPr>
          <p:nvPr/>
        </p:nvSpPr>
        <p:spPr>
          <a:xfrm>
            <a:off x="1295400" y="995809"/>
            <a:ext cx="7239000" cy="769441"/>
          </a:xfrm>
          <a:prstGeom prst="rect">
            <a:avLst/>
          </a:prstGeom>
          <a:noFill/>
        </p:spPr>
        <p:txBody>
          <a:bodyPr vert="horz" wrap="square" lIns="91440" tIns="45720" rIns="91440" bIns="45720" rtlCol="0" anchor="ctr">
            <a:sp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1" i="0" u="none" strike="noStrike" kern="1200" cap="all" spc="0" normalizeH="0" baseline="0" noProof="0" dirty="0" err="1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rPr>
              <a:t>Yo</a:t>
            </a:r>
            <a:r>
              <a:rPr kumimoji="0" lang="en-US" sz="4400" b="1" i="0" u="none" strike="noStrike" kern="1200" cap="all" spc="0" normalizeH="0" baseline="0" noProof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rPr>
              <a:t> – O- OPPOSITE </a:t>
            </a:r>
            <a:r>
              <a:rPr kumimoji="0" lang="en-US" sz="3600" b="1" i="0" u="none" strike="noStrike" kern="1200" cap="all" spc="0" normalizeH="0" baseline="0" noProof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rPr>
              <a:t>(</a:t>
            </a:r>
            <a:r>
              <a:rPr kumimoji="0" lang="en-US" sz="2400" b="1" i="0" u="none" strike="noStrike" kern="1200" cap="all" spc="0" normalizeH="0" baseline="0" noProof="0" dirty="0" err="1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rPr>
              <a:t>tú</a:t>
            </a:r>
            <a:r>
              <a:rPr kumimoji="0" lang="en-US" sz="2400" b="1" i="0" u="none" strike="noStrike" kern="1200" cap="all" spc="0" normalizeH="0" noProof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rPr>
              <a:t> form</a:t>
            </a:r>
            <a:r>
              <a:rPr kumimoji="0" lang="en-US" sz="3600" b="1" i="0" u="none" strike="noStrike" kern="1200" cap="all" spc="0" normalizeH="0" noProof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rPr>
              <a:t>)</a:t>
            </a:r>
            <a:endParaRPr kumimoji="0" lang="en-US" sz="2400" b="1" i="0" u="none" strike="noStrike" kern="1200" cap="all" spc="0" normalizeH="0" baseline="0" noProof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2514600" y="981670"/>
            <a:ext cx="1300140" cy="92333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s-ES_tradnl" sz="5400" b="1" cap="none" spc="0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  <a:effectLst/>
              </a:rPr>
              <a:t>X</a:t>
            </a:r>
            <a:endParaRPr lang="en-US" sz="54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9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50" presetClass="entr" presetSubtype="0" decel="10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  <p:bldP spid="6" grpId="0"/>
      <p:bldP spid="7" grpId="0"/>
      <p:bldP spid="8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err="1" smtClean="0"/>
              <a:t>What</a:t>
            </a:r>
            <a:r>
              <a:rPr lang="es-ES_tradnl" dirty="0" smtClean="0"/>
              <a:t> are </a:t>
            </a:r>
            <a:r>
              <a:rPr lang="es-ES_tradnl" dirty="0" err="1" smtClean="0"/>
              <a:t>the</a:t>
            </a:r>
            <a:r>
              <a:rPr lang="es-ES_tradnl" dirty="0" smtClean="0"/>
              <a:t> </a:t>
            </a:r>
            <a:r>
              <a:rPr lang="es-ES_tradnl" dirty="0" smtClean="0">
                <a:solidFill>
                  <a:schemeClr val="tx1"/>
                </a:solidFill>
              </a:rPr>
              <a:t>IRREGULAR </a:t>
            </a:r>
            <a:r>
              <a:rPr lang="es-ES_tradnl" dirty="0" err="1" smtClean="0"/>
              <a:t>negative</a:t>
            </a:r>
            <a:r>
              <a:rPr lang="es-ES_tradnl" dirty="0" smtClean="0"/>
              <a:t> Tú </a:t>
            </a:r>
            <a:r>
              <a:rPr lang="es-ES_tradnl" dirty="0" err="1" smtClean="0"/>
              <a:t>Commands</a:t>
            </a:r>
            <a:r>
              <a:rPr lang="es-ES_tradnl" dirty="0" smtClean="0"/>
              <a:t>! </a:t>
            </a:r>
            <a:endParaRPr lang="en-US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0430100"/>
              </p:ext>
            </p:extLst>
          </p:nvPr>
        </p:nvGraphicFramePr>
        <p:xfrm>
          <a:off x="1524000" y="1473200"/>
          <a:ext cx="5867400" cy="3676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33700"/>
                <a:gridCol w="2933700"/>
              </a:tblGrid>
              <a:tr h="778641"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INFINITIVE</a:t>
                      </a:r>
                    </a:p>
                    <a:p>
                      <a:r>
                        <a:rPr lang="es-ES_tradnl" sz="2400" baseline="0" dirty="0" smtClean="0"/>
                        <a:t>(Yo </a:t>
                      </a:r>
                      <a:r>
                        <a:rPr lang="es-ES_tradnl" sz="2400" baseline="0" dirty="0" err="1" smtClean="0"/>
                        <a:t>Form</a:t>
                      </a:r>
                      <a:r>
                        <a:rPr lang="es-ES_tradnl" sz="2400" baseline="0" dirty="0" smtClean="0"/>
                        <a:t>)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_tradnl" sz="2400" dirty="0" err="1" smtClean="0"/>
                        <a:t>Negative</a:t>
                      </a:r>
                      <a:r>
                        <a:rPr lang="es-ES_tradnl" sz="2400" baseline="0" dirty="0" smtClean="0"/>
                        <a:t> Tú </a:t>
                      </a:r>
                      <a:r>
                        <a:rPr lang="es-ES_tradnl" sz="2400" baseline="0" dirty="0" err="1" smtClean="0"/>
                        <a:t>Command</a:t>
                      </a:r>
                      <a:endParaRPr lang="en-US" sz="2400" dirty="0"/>
                    </a:p>
                  </a:txBody>
                  <a:tcPr/>
                </a:tc>
              </a:tr>
              <a:tr h="570712"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Dar</a:t>
                      </a:r>
                      <a:r>
                        <a:rPr lang="es-ES_tradnl" sz="2400" baseline="0" dirty="0" smtClean="0"/>
                        <a:t> (doy)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No des</a:t>
                      </a:r>
                      <a:endParaRPr lang="en-US" sz="2400" dirty="0"/>
                    </a:p>
                  </a:txBody>
                  <a:tcPr/>
                </a:tc>
              </a:tr>
              <a:tr h="570712"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Estar (estoy)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No estés</a:t>
                      </a:r>
                      <a:endParaRPr lang="en-US" sz="2400" dirty="0"/>
                    </a:p>
                  </a:txBody>
                  <a:tcPr/>
                </a:tc>
              </a:tr>
              <a:tr h="570712"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Ir (voy)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No vayas</a:t>
                      </a:r>
                    </a:p>
                  </a:txBody>
                  <a:tcPr/>
                </a:tc>
              </a:tr>
              <a:tr h="570712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Saber</a:t>
                      </a:r>
                      <a:r>
                        <a:rPr lang="en-US" sz="2400" baseline="0" dirty="0" smtClean="0"/>
                        <a:t> (</a:t>
                      </a:r>
                      <a:r>
                        <a:rPr lang="en-US" sz="2400" baseline="0" dirty="0" err="1" smtClean="0"/>
                        <a:t>sé</a:t>
                      </a:r>
                      <a:r>
                        <a:rPr lang="en-US" sz="2400" baseline="0" dirty="0" smtClean="0"/>
                        <a:t>)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No sepas</a:t>
                      </a:r>
                    </a:p>
                  </a:txBody>
                  <a:tcPr/>
                </a:tc>
              </a:tr>
              <a:tr h="570712"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Ser (soy)</a:t>
                      </a:r>
                      <a:endParaRPr lang="en-US" sz="2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_tradnl" sz="2400" dirty="0" smtClean="0"/>
                        <a:t>No</a:t>
                      </a:r>
                      <a:r>
                        <a:rPr lang="es-ES_tradnl" sz="2400" baseline="0" dirty="0" smtClean="0"/>
                        <a:t> seas</a:t>
                      </a:r>
                      <a:endParaRPr lang="en-US" sz="2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209800" y="5276671"/>
            <a:ext cx="67818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_tradnl" sz="2400" b="1" dirty="0" err="1" smtClean="0"/>
              <a:t>Notice</a:t>
            </a:r>
            <a:r>
              <a:rPr lang="es-ES_tradnl" sz="2400" b="1" dirty="0" smtClean="0"/>
              <a:t>: </a:t>
            </a:r>
            <a:r>
              <a:rPr lang="es-ES_tradnl" sz="2400" dirty="0" err="1" smtClean="0"/>
              <a:t>None</a:t>
            </a:r>
            <a:r>
              <a:rPr lang="es-ES_tradnl" sz="2400" dirty="0" smtClean="0"/>
              <a:t> of </a:t>
            </a:r>
            <a:r>
              <a:rPr lang="es-ES_tradnl" sz="2400" dirty="0" err="1" smtClean="0"/>
              <a:t>these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commands</a:t>
            </a:r>
            <a:r>
              <a:rPr lang="es-ES_tradnl" sz="2400" dirty="0" smtClean="0"/>
              <a:t> in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b="1" dirty="0" smtClean="0"/>
              <a:t>YO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form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end</a:t>
            </a:r>
            <a:r>
              <a:rPr lang="es-ES_tradnl" sz="2400" dirty="0" smtClean="0"/>
              <a:t> in </a:t>
            </a:r>
            <a:r>
              <a:rPr lang="es-ES_tradnl" sz="2400" b="1" dirty="0" smtClean="0"/>
              <a:t>O</a:t>
            </a:r>
            <a:r>
              <a:rPr lang="es-ES_tradnl" sz="2400" dirty="0" smtClean="0"/>
              <a:t>. </a:t>
            </a:r>
            <a:r>
              <a:rPr lang="es-ES_tradnl" sz="2400" dirty="0" err="1" smtClean="0"/>
              <a:t>They</a:t>
            </a:r>
            <a:r>
              <a:rPr lang="es-ES_tradnl" sz="2400" dirty="0" smtClean="0"/>
              <a:t> are irregular in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Yo </a:t>
            </a:r>
            <a:r>
              <a:rPr lang="es-ES_tradnl" sz="2400" dirty="0" err="1" smtClean="0"/>
              <a:t>form</a:t>
            </a:r>
            <a:r>
              <a:rPr lang="es-ES_tradnl" sz="2400" dirty="0" smtClean="0"/>
              <a:t> and as </a:t>
            </a:r>
            <a:r>
              <a:rPr lang="es-ES_tradnl" sz="2400" dirty="0" err="1" smtClean="0"/>
              <a:t>commands</a:t>
            </a:r>
            <a:r>
              <a:rPr lang="es-ES_tradnl" sz="2400" dirty="0" smtClean="0"/>
              <a:t>! </a:t>
            </a:r>
            <a:r>
              <a:rPr lang="es-ES_tradnl" sz="2400" dirty="0" smtClean="0">
                <a:sym typeface="Wingdings" pitchFamily="2" charset="2"/>
              </a:rPr>
              <a:t>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0" presetClass="entr" presetSubtype="0" decel="10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+.3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4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_tradnl" sz="2400" dirty="0" err="1" smtClean="0"/>
              <a:t>Write</a:t>
            </a:r>
            <a:r>
              <a:rPr lang="es-ES_tradnl" sz="2400" dirty="0" smtClean="0"/>
              <a:t> a NO </a:t>
            </a:r>
            <a:r>
              <a:rPr lang="es-ES_tradnl" sz="2400" dirty="0" err="1" smtClean="0"/>
              <a:t>to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begin</a:t>
            </a:r>
            <a:endParaRPr lang="es-ES_tradnl" sz="2400" dirty="0" smtClean="0"/>
          </a:p>
          <a:p>
            <a:r>
              <a:rPr lang="es-ES_tradnl" sz="2400" dirty="0" err="1" smtClean="0"/>
              <a:t>Bring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“se” </a:t>
            </a:r>
            <a:r>
              <a:rPr lang="es-ES_tradnl" sz="2400" dirty="0" err="1" smtClean="0"/>
              <a:t>to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front</a:t>
            </a:r>
            <a:endParaRPr lang="es-ES_tradnl" sz="2400" dirty="0" smtClean="0"/>
          </a:p>
          <a:p>
            <a:r>
              <a:rPr lang="es-ES_tradnl" sz="2400" dirty="0" err="1" smtClean="0"/>
              <a:t>Change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“se” </a:t>
            </a:r>
            <a:r>
              <a:rPr lang="es-ES_tradnl" sz="2400" dirty="0" err="1" smtClean="0"/>
              <a:t>to</a:t>
            </a:r>
            <a:r>
              <a:rPr lang="es-ES_tradnl" sz="2400" dirty="0" smtClean="0"/>
              <a:t> a “te” </a:t>
            </a:r>
            <a:r>
              <a:rPr lang="es-ES_tradnl" sz="2400" dirty="0" err="1" smtClean="0"/>
              <a:t>since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you</a:t>
            </a:r>
            <a:r>
              <a:rPr lang="es-ES_tradnl" sz="2400" dirty="0" smtClean="0"/>
              <a:t> are </a:t>
            </a:r>
            <a:r>
              <a:rPr lang="es-ES_tradnl" sz="2400" dirty="0" err="1" smtClean="0"/>
              <a:t>talking</a:t>
            </a:r>
            <a:r>
              <a:rPr lang="es-ES_tradnl" sz="2400" dirty="0" smtClean="0"/>
              <a:t> in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TÚ </a:t>
            </a:r>
            <a:r>
              <a:rPr lang="es-ES_tradnl" sz="2400" dirty="0" err="1" smtClean="0"/>
              <a:t>form</a:t>
            </a:r>
            <a:r>
              <a:rPr lang="es-ES_tradnl" sz="2400" dirty="0" smtClean="0"/>
              <a:t> </a:t>
            </a:r>
          </a:p>
          <a:p>
            <a:r>
              <a:rPr lang="es-ES_tradnl" sz="2400" dirty="0" err="1" smtClean="0"/>
              <a:t>Follow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same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steps</a:t>
            </a:r>
            <a:r>
              <a:rPr lang="es-ES_tradnl" sz="2400" dirty="0" smtClean="0"/>
              <a:t> as </a:t>
            </a:r>
            <a:r>
              <a:rPr lang="es-ES_tradnl" sz="2400" dirty="0" err="1" smtClean="0"/>
              <a:t>before</a:t>
            </a:r>
            <a:r>
              <a:rPr lang="es-ES_tradnl" sz="2400" dirty="0" smtClean="0"/>
              <a:t> (Yo – O – </a:t>
            </a:r>
            <a:r>
              <a:rPr lang="es-ES_tradnl" sz="2400" dirty="0" err="1" smtClean="0"/>
              <a:t>Opposite</a:t>
            </a:r>
            <a:r>
              <a:rPr lang="es-ES_tradnl" sz="2400" dirty="0" smtClean="0"/>
              <a:t>) </a:t>
            </a:r>
            <a:r>
              <a:rPr lang="es-ES_tradnl" sz="2400" dirty="0" err="1" smtClean="0"/>
              <a:t>for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remaining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part</a:t>
            </a:r>
            <a:r>
              <a:rPr lang="es-ES_tradnl" sz="2400" dirty="0" smtClean="0"/>
              <a:t> of </a:t>
            </a:r>
            <a:r>
              <a:rPr lang="es-ES_tradnl" sz="2400" dirty="0" err="1" smtClean="0"/>
              <a:t>the</a:t>
            </a:r>
            <a:r>
              <a:rPr lang="es-ES_tradnl" sz="2400" dirty="0" smtClean="0"/>
              <a:t> </a:t>
            </a:r>
            <a:r>
              <a:rPr lang="es-ES_tradnl" sz="2400" dirty="0" err="1" smtClean="0"/>
              <a:t>verb</a:t>
            </a:r>
            <a:endParaRPr lang="es-ES_tradnl" sz="2400" dirty="0" smtClean="0"/>
          </a:p>
          <a:p>
            <a:endParaRPr lang="en-US" sz="24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err="1" smtClean="0"/>
              <a:t>How</a:t>
            </a:r>
            <a:r>
              <a:rPr lang="es-ES_tradnl" dirty="0" smtClean="0"/>
              <a:t> do </a:t>
            </a:r>
            <a:r>
              <a:rPr lang="es-ES_tradnl" dirty="0" err="1" smtClean="0"/>
              <a:t>you</a:t>
            </a:r>
            <a:r>
              <a:rPr lang="es-ES_tradnl" dirty="0" smtClean="0"/>
              <a:t> </a:t>
            </a:r>
            <a:r>
              <a:rPr lang="es-ES_tradnl" dirty="0" err="1" smtClean="0"/>
              <a:t>form</a:t>
            </a:r>
            <a:r>
              <a:rPr lang="es-ES_tradnl" dirty="0" smtClean="0"/>
              <a:t> a </a:t>
            </a:r>
            <a:r>
              <a:rPr lang="es-ES_tradnl" dirty="0" err="1" smtClean="0"/>
              <a:t>negative</a:t>
            </a:r>
            <a:r>
              <a:rPr lang="es-ES_tradnl" dirty="0" smtClean="0"/>
              <a:t> tú </a:t>
            </a:r>
            <a:r>
              <a:rPr lang="es-ES_tradnl" dirty="0" err="1" smtClean="0"/>
              <a:t>command</a:t>
            </a:r>
            <a:r>
              <a:rPr lang="es-ES_tradnl" dirty="0" smtClean="0"/>
              <a:t> </a:t>
            </a:r>
            <a:r>
              <a:rPr lang="es-ES_tradnl" dirty="0" err="1" smtClean="0"/>
              <a:t>that</a:t>
            </a:r>
            <a:r>
              <a:rPr lang="es-ES_tradnl" dirty="0" smtClean="0"/>
              <a:t> </a:t>
            </a:r>
            <a:r>
              <a:rPr lang="es-ES_tradnl" dirty="0" err="1" smtClean="0"/>
              <a:t>is</a:t>
            </a:r>
            <a:r>
              <a:rPr lang="es-ES_tradnl" dirty="0" smtClean="0"/>
              <a:t> REFLEXIVE?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2057400" y="3810000"/>
            <a:ext cx="3390673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s-ES_tradnl" sz="40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NO</a:t>
            </a:r>
            <a:r>
              <a:rPr lang="es-ES_tradnl" sz="4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ducharse</a:t>
            </a:r>
            <a:endParaRPr lang="en-US" sz="4000" b="1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788453" y="4419600"/>
            <a:ext cx="3400290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s-ES_tradnl" sz="4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No</a:t>
            </a:r>
            <a:r>
              <a:rPr lang="es-ES_tradnl" sz="40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te </a:t>
            </a:r>
            <a:r>
              <a:rPr lang="es-ES_tradnl" sz="4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duch</a:t>
            </a:r>
            <a:r>
              <a:rPr lang="es-ES_tradnl" sz="4000" b="1" u="sng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ar</a:t>
            </a:r>
            <a:endParaRPr lang="en-US" sz="4000" b="1" u="sng" cap="none" spc="0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  <p:sp>
        <p:nvSpPr>
          <p:cNvPr id="19" name="Freeform 18"/>
          <p:cNvSpPr/>
          <p:nvPr/>
        </p:nvSpPr>
        <p:spPr>
          <a:xfrm rot="21058502">
            <a:off x="4445277" y="4179118"/>
            <a:ext cx="1828800" cy="471701"/>
          </a:xfrm>
          <a:custGeom>
            <a:avLst/>
            <a:gdLst>
              <a:gd name="connsiteX0" fmla="*/ 2250831 w 3962400"/>
              <a:gd name="connsiteY0" fmla="*/ 0 h 2389163"/>
              <a:gd name="connsiteX1" fmla="*/ 3587262 w 3962400"/>
              <a:gd name="connsiteY1" fmla="*/ 2039815 h 2389163"/>
              <a:gd name="connsiteX2" fmla="*/ 0 w 3962400"/>
              <a:gd name="connsiteY2" fmla="*/ 2096086 h 2389163"/>
              <a:gd name="connsiteX3" fmla="*/ 0 w 3962400"/>
              <a:gd name="connsiteY3" fmla="*/ 2096086 h 2389163"/>
              <a:gd name="connsiteX4" fmla="*/ 253218 w 3962400"/>
              <a:gd name="connsiteY4" fmla="*/ 2110154 h 23891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3962400" h="2389163">
                <a:moveTo>
                  <a:pt x="2250831" y="0"/>
                </a:moveTo>
                <a:cubicBezTo>
                  <a:pt x="3106615" y="845233"/>
                  <a:pt x="3962400" y="1690467"/>
                  <a:pt x="3587262" y="2039815"/>
                </a:cubicBezTo>
                <a:cubicBezTo>
                  <a:pt x="3212124" y="2389163"/>
                  <a:pt x="0" y="2096086"/>
                  <a:pt x="0" y="2096086"/>
                </a:cubicBezTo>
                <a:lnTo>
                  <a:pt x="0" y="2096086"/>
                </a:lnTo>
                <a:lnTo>
                  <a:pt x="253218" y="2110154"/>
                </a:lnTo>
              </a:path>
            </a:pathLst>
          </a:cu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ight Triangle 19"/>
          <p:cNvSpPr/>
          <p:nvPr/>
        </p:nvSpPr>
        <p:spPr>
          <a:xfrm rot="5909411" flipH="1">
            <a:off x="4385860" y="4504292"/>
            <a:ext cx="354325" cy="391220"/>
          </a:xfrm>
          <a:prstGeom prst="rt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811750" y="5181600"/>
            <a:ext cx="3453189" cy="707886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/>
            <a:r>
              <a:rPr lang="es-ES_tradnl" sz="4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No</a:t>
            </a:r>
            <a:r>
              <a:rPr lang="es-ES_tradnl" sz="4000" b="1" dirty="0" smtClean="0">
                <a:ln w="11430"/>
                <a:solidFill>
                  <a:schemeClr val="accent2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te </a:t>
            </a:r>
            <a:r>
              <a:rPr lang="es-ES_tradnl" sz="40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duch</a:t>
            </a:r>
            <a:r>
              <a:rPr lang="es-ES_tradnl" sz="4000" b="1" dirty="0" smtClean="0">
                <a:ln w="11430"/>
                <a:solidFill>
                  <a:srgbClr val="FF0000"/>
                </a:soli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es</a:t>
            </a:r>
            <a:endParaRPr lang="en-US" sz="4000" b="1" cap="none" spc="0" dirty="0">
              <a:ln w="11430"/>
              <a:solidFill>
                <a:srgbClr val="FF0000"/>
              </a:soli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8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  <p:bldP spid="3" grpId="0"/>
      <p:bldP spid="4" grpId="0"/>
      <p:bldP spid="11" grpId="0"/>
      <p:bldP spid="19" grpId="0" animBg="1"/>
      <p:bldP spid="20" grpId="0" animBg="1"/>
      <p:bldP spid="1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run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corras!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wear</a:t>
            </a:r>
            <a:r>
              <a:rPr lang="es-ES_tradnl" dirty="0" smtClean="0"/>
              <a:t> red </a:t>
            </a:r>
            <a:r>
              <a:rPr lang="es-ES_tradnl" dirty="0" err="1" smtClean="0"/>
              <a:t>shoes</a:t>
            </a:r>
            <a:r>
              <a:rPr lang="es-ES_tradnl" dirty="0" smtClean="0"/>
              <a:t>! 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lleves los zapatos rojos!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swim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nades!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order</a:t>
            </a:r>
            <a:r>
              <a:rPr lang="es-ES_tradnl" dirty="0" smtClean="0"/>
              <a:t>/</a:t>
            </a:r>
            <a:r>
              <a:rPr lang="es-ES_tradnl" dirty="0" err="1" smtClean="0"/>
              <a:t>ask</a:t>
            </a:r>
            <a:r>
              <a:rPr lang="es-ES_tradnl" dirty="0" smtClean="0"/>
              <a:t> </a:t>
            </a:r>
            <a:r>
              <a:rPr lang="es-ES_tradnl" dirty="0" err="1" smtClean="0"/>
              <a:t>for</a:t>
            </a:r>
            <a:r>
              <a:rPr lang="es-ES_tradnl" dirty="0" smtClean="0"/>
              <a:t>! 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pidas!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serve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sirvas!</a:t>
            </a: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¡La práctica – los verbos regulares!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shower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te duches!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bathe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te bañes!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dry</a:t>
            </a:r>
            <a:r>
              <a:rPr lang="es-ES_tradnl" dirty="0" smtClean="0"/>
              <a:t> </a:t>
            </a:r>
            <a:r>
              <a:rPr lang="es-ES_tradnl" dirty="0" err="1" smtClean="0"/>
              <a:t>yourself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te se</a:t>
            </a:r>
            <a:r>
              <a:rPr lang="es-ES_tradnl" dirty="0" smtClean="0">
                <a:solidFill>
                  <a:schemeClr val="accent6"/>
                </a:solidFill>
              </a:rPr>
              <a:t>qu</a:t>
            </a:r>
            <a:r>
              <a:rPr lang="es-ES_tradnl" dirty="0" smtClean="0">
                <a:solidFill>
                  <a:schemeClr val="accent1"/>
                </a:solidFill>
              </a:rPr>
              <a:t>es!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wash</a:t>
            </a:r>
            <a:r>
              <a:rPr lang="es-ES_tradnl" dirty="0" smtClean="0"/>
              <a:t> </a:t>
            </a:r>
            <a:r>
              <a:rPr lang="es-ES_tradnl" dirty="0" err="1" smtClean="0"/>
              <a:t>your</a:t>
            </a:r>
            <a:r>
              <a:rPr lang="es-ES_tradnl" dirty="0" smtClean="0"/>
              <a:t> (</a:t>
            </a:r>
            <a:r>
              <a:rPr lang="es-ES_tradnl" dirty="0" err="1" smtClean="0"/>
              <a:t>the</a:t>
            </a:r>
            <a:r>
              <a:rPr lang="es-ES_tradnl" dirty="0" smtClean="0"/>
              <a:t>) </a:t>
            </a:r>
            <a:r>
              <a:rPr lang="es-ES_tradnl" dirty="0" err="1" smtClean="0"/>
              <a:t>feet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te laves los pies!</a:t>
            </a:r>
          </a:p>
          <a:p>
            <a:r>
              <a:rPr lang="es-ES_tradnl" dirty="0" err="1" smtClean="0"/>
              <a:t>Don´t</a:t>
            </a:r>
            <a:r>
              <a:rPr lang="es-ES_tradnl" dirty="0" smtClean="0"/>
              <a:t> </a:t>
            </a:r>
            <a:r>
              <a:rPr lang="es-ES_tradnl" dirty="0" err="1" smtClean="0"/>
              <a:t>put</a:t>
            </a:r>
            <a:r>
              <a:rPr lang="es-ES_tradnl" dirty="0" smtClean="0"/>
              <a:t> </a:t>
            </a:r>
            <a:r>
              <a:rPr lang="es-ES_tradnl" dirty="0" err="1" smtClean="0"/>
              <a:t>on</a:t>
            </a:r>
            <a:r>
              <a:rPr lang="es-ES_tradnl" dirty="0" smtClean="0"/>
              <a:t> </a:t>
            </a:r>
            <a:r>
              <a:rPr lang="es-ES_tradnl" dirty="0" err="1" smtClean="0"/>
              <a:t>makeup</a:t>
            </a:r>
            <a:r>
              <a:rPr lang="es-ES_tradnl" dirty="0" smtClean="0"/>
              <a:t>!</a:t>
            </a:r>
          </a:p>
          <a:p>
            <a:pPr lvl="1"/>
            <a:r>
              <a:rPr lang="es-ES_tradnl" dirty="0" smtClean="0">
                <a:solidFill>
                  <a:schemeClr val="accent1"/>
                </a:solidFill>
              </a:rPr>
              <a:t>¡No te maquilles!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¡La Práctica – los verbos reflexivos!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1000" fill="hold"/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1000" fill="hold"/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1000" fill="hold"/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0" fill="hold"/>
                                        <p:tgtEl>
                                          <p:spTgt spid="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1000" fill="hold"/>
                                        <p:tgtEl>
                                          <p:spTgt spid="2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1000" fill="hold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1000" fill="hold"/>
                                        <p:tgtEl>
                                          <p:spTgt spid="2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1000" fill="hold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1000" fill="hold"/>
                                        <p:tgtEl>
                                          <p:spTgt spid="2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2200</TotalTime>
  <Words>546</Words>
  <Application>Microsoft Office PowerPoint</Application>
  <PresentationFormat>On-screen Show (4:3)</PresentationFormat>
  <Paragraphs>115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7" baseType="lpstr">
      <vt:lpstr>Lucida Sans Unicode</vt:lpstr>
      <vt:lpstr>Verdana</vt:lpstr>
      <vt:lpstr>Wingdings</vt:lpstr>
      <vt:lpstr>Wingdings 2</vt:lpstr>
      <vt:lpstr>Wingdings 3</vt:lpstr>
      <vt:lpstr>Concourse</vt:lpstr>
      <vt:lpstr>Los Apuntes: NEGATIVE Tú COMMANDS</vt:lpstr>
      <vt:lpstr>What are Negative Tú Commands used for?</vt:lpstr>
      <vt:lpstr>How do you form the REGULAR negative Tú Commands? </vt:lpstr>
      <vt:lpstr>Yo – O- OPPOSITE (tú form) </vt:lpstr>
      <vt:lpstr>¡La práctica!</vt:lpstr>
      <vt:lpstr>What are the IRREGULAR negative Tú Commands! </vt:lpstr>
      <vt:lpstr>How do you form a negative tú command that is REFLEXIVE?</vt:lpstr>
      <vt:lpstr>¡La práctica – los verbos regulares!</vt:lpstr>
      <vt:lpstr>¡La Práctica – los verbos reflexivos!</vt:lpstr>
      <vt:lpstr>¡La práctica – los verbos irregulares!</vt:lpstr>
      <vt:lpstr>Más Práctica – ¡Ten cuidado!</vt:lpstr>
    </vt:vector>
  </TitlesOfParts>
  <Company>Hewlett-Packard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Los Apuntes: NEGATIVE “Tú” COMMANDS</dc:title>
  <dc:creator>Heather Heffernen</dc:creator>
  <cp:lastModifiedBy>Prine, Stephanie</cp:lastModifiedBy>
  <cp:revision>20</cp:revision>
  <dcterms:created xsi:type="dcterms:W3CDTF">2011-10-12T00:22:11Z</dcterms:created>
  <dcterms:modified xsi:type="dcterms:W3CDTF">2015-12-11T20:30:49Z</dcterms:modified>
</cp:coreProperties>
</file>

<file path=docProps/thumbnail.jpeg>
</file>